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77" r:id="rId3"/>
    <p:sldId id="257" r:id="rId4"/>
    <p:sldId id="258" r:id="rId5"/>
    <p:sldId id="259" r:id="rId6"/>
    <p:sldId id="260" r:id="rId7"/>
    <p:sldId id="261" r:id="rId8"/>
    <p:sldId id="262" r:id="rId9"/>
    <p:sldId id="263" r:id="rId10"/>
    <p:sldId id="264" r:id="rId11"/>
    <p:sldId id="265" r:id="rId12"/>
    <p:sldId id="276" r:id="rId13"/>
    <p:sldId id="274" r:id="rId14"/>
    <p:sldId id="267" r:id="rId15"/>
    <p:sldId id="266" r:id="rId16"/>
    <p:sldId id="268" r:id="rId17"/>
    <p:sldId id="269" r:id="rId18"/>
    <p:sldId id="270" r:id="rId19"/>
    <p:sldId id="271" r:id="rId20"/>
    <p:sldId id="272" r:id="rId21"/>
    <p:sldId id="27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mail-priyamvadapreet@gmail.com"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Dr.Priyanka\Desktop\download.jpg"/>
          <p:cNvPicPr>
            <a:picLocks noChangeAspect="1" noChangeArrowheads="1"/>
          </p:cNvPicPr>
          <p:nvPr/>
        </p:nvPicPr>
        <p:blipFill>
          <a:blip r:embed="rId2"/>
          <a:srcRect/>
          <a:stretch>
            <a:fillRect/>
          </a:stretch>
        </p:blipFill>
        <p:spPr bwMode="auto">
          <a:xfrm>
            <a:off x="3200400" y="1219200"/>
            <a:ext cx="3138487" cy="2133600"/>
          </a:xfrm>
          <a:prstGeom prst="rect">
            <a:avLst/>
          </a:prstGeom>
          <a:noFill/>
          <a:ln w="9525">
            <a:noFill/>
            <a:miter lim="800000"/>
            <a:headEnd/>
            <a:tailEnd/>
          </a:ln>
        </p:spPr>
      </p:pic>
      <p:sp>
        <p:nvSpPr>
          <p:cNvPr id="3076" name="TextBox 3"/>
          <p:cNvSpPr txBox="1">
            <a:spLocks noChangeArrowheads="1"/>
          </p:cNvSpPr>
          <p:nvPr/>
        </p:nvSpPr>
        <p:spPr bwMode="auto">
          <a:xfrm>
            <a:off x="457200" y="3429000"/>
            <a:ext cx="8305800" cy="3477875"/>
          </a:xfrm>
          <a:prstGeom prst="rect">
            <a:avLst/>
          </a:prstGeom>
          <a:noFill/>
          <a:ln w="9525">
            <a:noFill/>
            <a:miter lim="800000"/>
            <a:headEnd/>
            <a:tailEnd/>
          </a:ln>
        </p:spPr>
        <p:txBody>
          <a:bodyPr wrap="square">
            <a:spAutoFit/>
          </a:bodyPr>
          <a:lstStyle/>
          <a:p>
            <a:pPr algn="ctr"/>
            <a:r>
              <a:rPr lang="en-US" sz="2000" b="1" dirty="0" smtClean="0">
                <a:solidFill>
                  <a:srgbClr val="0070C0"/>
                </a:solidFill>
              </a:rPr>
              <a:t>PGDCP, SEMESTER- II</a:t>
            </a:r>
          </a:p>
          <a:p>
            <a:pPr algn="ctr"/>
            <a:r>
              <a:rPr lang="en-US" sz="2000" b="1" dirty="0" smtClean="0">
                <a:solidFill>
                  <a:srgbClr val="0070C0"/>
                </a:solidFill>
              </a:rPr>
              <a:t> COURSE: Life Span</a:t>
            </a:r>
            <a:endParaRPr lang="en-US" sz="2000" b="1" dirty="0">
              <a:solidFill>
                <a:srgbClr val="0070C0"/>
              </a:solidFill>
            </a:endParaRPr>
          </a:p>
          <a:p>
            <a:pPr algn="ctr"/>
            <a:r>
              <a:rPr lang="en-US" sz="2000" b="1" dirty="0">
                <a:solidFill>
                  <a:srgbClr val="0070C0"/>
                </a:solidFill>
              </a:rPr>
              <a:t> Paper </a:t>
            </a:r>
            <a:r>
              <a:rPr lang="en-US" sz="2000" b="1" dirty="0" smtClean="0">
                <a:solidFill>
                  <a:srgbClr val="0070C0"/>
                </a:solidFill>
              </a:rPr>
              <a:t>VI; </a:t>
            </a:r>
            <a:r>
              <a:rPr lang="en-US" sz="2000" b="1" dirty="0">
                <a:solidFill>
                  <a:srgbClr val="0070C0"/>
                </a:solidFill>
              </a:rPr>
              <a:t>Unit </a:t>
            </a:r>
            <a:r>
              <a:rPr lang="en-US" sz="2000" b="1" dirty="0" smtClean="0">
                <a:solidFill>
                  <a:srgbClr val="0070C0"/>
                </a:solidFill>
              </a:rPr>
              <a:t>V</a:t>
            </a:r>
            <a:endParaRPr lang="en-US" sz="2000" b="1" dirty="0">
              <a:solidFill>
                <a:srgbClr val="0070C0"/>
              </a:solidFill>
            </a:endParaRPr>
          </a:p>
          <a:p>
            <a:pPr algn="ctr"/>
            <a:r>
              <a:rPr lang="en-US" sz="2000" b="1" i="1" u="sng" dirty="0">
                <a:solidFill>
                  <a:srgbClr val="FF0000"/>
                </a:solidFill>
              </a:rPr>
              <a:t>By</a:t>
            </a:r>
          </a:p>
          <a:p>
            <a:pPr algn="ctr"/>
            <a:r>
              <a:rPr lang="en-US" sz="2000" b="1" i="1" u="sng" dirty="0">
                <a:solidFill>
                  <a:srgbClr val="FF0000"/>
                </a:solidFill>
              </a:rPr>
              <a:t>Dr. </a:t>
            </a:r>
            <a:r>
              <a:rPr lang="en-US" sz="2000" b="1" i="1" u="sng" dirty="0" err="1" smtClean="0">
                <a:solidFill>
                  <a:srgbClr val="FF0000"/>
                </a:solidFill>
              </a:rPr>
              <a:t>Priyamvada</a:t>
            </a:r>
            <a:endParaRPr lang="en-US" sz="2000" b="1" i="1" u="sng" dirty="0">
              <a:solidFill>
                <a:srgbClr val="FF0000"/>
              </a:solidFill>
            </a:endParaRPr>
          </a:p>
          <a:p>
            <a:pPr algn="ctr"/>
            <a:r>
              <a:rPr lang="en-US" sz="2000" b="1" dirty="0" smtClean="0">
                <a:solidFill>
                  <a:srgbClr val="0070C0"/>
                </a:solidFill>
              </a:rPr>
              <a:t>Part Time/Guest Faculty</a:t>
            </a:r>
            <a:endParaRPr lang="en-US" sz="2000" b="1" dirty="0">
              <a:solidFill>
                <a:srgbClr val="0070C0"/>
              </a:solidFill>
            </a:endParaRPr>
          </a:p>
          <a:p>
            <a:pPr algn="ctr"/>
            <a:r>
              <a:rPr lang="en-US" sz="2000" b="1" dirty="0">
                <a:solidFill>
                  <a:srgbClr val="0070C0"/>
                </a:solidFill>
              </a:rPr>
              <a:t>Institute of Psychological Research and Service</a:t>
            </a:r>
          </a:p>
          <a:p>
            <a:pPr algn="ctr"/>
            <a:r>
              <a:rPr lang="en-US" sz="2000" b="1" dirty="0">
                <a:solidFill>
                  <a:srgbClr val="0070C0"/>
                </a:solidFill>
              </a:rPr>
              <a:t>Patna </a:t>
            </a:r>
            <a:r>
              <a:rPr lang="en-US" sz="2000" b="1" dirty="0" smtClean="0">
                <a:solidFill>
                  <a:srgbClr val="0070C0"/>
                </a:solidFill>
              </a:rPr>
              <a:t>University</a:t>
            </a:r>
          </a:p>
          <a:p>
            <a:pPr algn="ctr"/>
            <a:r>
              <a:rPr lang="en-US" sz="2000" b="1" dirty="0" smtClean="0">
                <a:solidFill>
                  <a:srgbClr val="0070C0"/>
                </a:solidFill>
                <a:hlinkClick r:id="rId3"/>
              </a:rPr>
              <a:t>Email-priyamvadapreet@gmail.com</a:t>
            </a:r>
            <a:r>
              <a:rPr lang="en-US" sz="2000" b="1" dirty="0" smtClean="0">
                <a:solidFill>
                  <a:srgbClr val="0070C0"/>
                </a:solidFill>
              </a:rPr>
              <a:t>,</a:t>
            </a:r>
          </a:p>
          <a:p>
            <a:pPr algn="ctr"/>
            <a:r>
              <a:rPr lang="en-US" sz="2000" b="1" dirty="0" smtClean="0">
                <a:solidFill>
                  <a:srgbClr val="0070C0"/>
                </a:solidFill>
              </a:rPr>
              <a:t>Contact-9693299059</a:t>
            </a:r>
          </a:p>
          <a:p>
            <a:pPr algn="ctr"/>
            <a:endParaRPr lang="en-IN" sz="2000" b="1" dirty="0">
              <a:solidFill>
                <a:srgbClr val="0070C0"/>
              </a:solidFill>
            </a:endParaRPr>
          </a:p>
        </p:txBody>
      </p:sp>
      <p:sp>
        <p:nvSpPr>
          <p:cNvPr id="5" name="Rectangle 4"/>
          <p:cNvSpPr/>
          <p:nvPr/>
        </p:nvSpPr>
        <p:spPr>
          <a:xfrm>
            <a:off x="304800" y="228600"/>
            <a:ext cx="8839200" cy="584775"/>
          </a:xfrm>
          <a:prstGeom prst="rect">
            <a:avLst/>
          </a:prstGeom>
        </p:spPr>
        <p:txBody>
          <a:bodyPr wrap="square">
            <a:spAutoFit/>
          </a:bodyPr>
          <a:lstStyle/>
          <a:p>
            <a:pPr algn="ctr"/>
            <a:r>
              <a:rPr lang="en-US" sz="3200" b="1" dirty="0" smtClean="0">
                <a:solidFill>
                  <a:srgbClr val="FF0000"/>
                </a:solidFill>
              </a:rPr>
              <a:t>Child Abuse and Developmental Psychopathology</a:t>
            </a:r>
            <a:endParaRPr lang="en-US" sz="3200"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639762"/>
          </a:xfrm>
        </p:spPr>
        <p:txBody>
          <a:bodyPr>
            <a:noAutofit/>
          </a:bodyPr>
          <a:lstStyle/>
          <a:p>
            <a:r>
              <a:rPr lang="en-US" sz="3600" b="1" dirty="0" smtClean="0">
                <a:solidFill>
                  <a:srgbClr val="C00000"/>
                </a:solidFill>
              </a:rPr>
              <a:t>2. Disturbances in Cognitive and Interpersonal Development</a:t>
            </a:r>
            <a:endParaRPr lang="en-US" sz="3600" dirty="0">
              <a:solidFill>
                <a:srgbClr val="C00000"/>
              </a:solidFill>
            </a:endParaRPr>
          </a:p>
        </p:txBody>
      </p:sp>
      <p:sp>
        <p:nvSpPr>
          <p:cNvPr id="3" name="Content Placeholder 2"/>
          <p:cNvSpPr>
            <a:spLocks noGrp="1"/>
          </p:cNvSpPr>
          <p:nvPr>
            <p:ph idx="1"/>
          </p:nvPr>
        </p:nvSpPr>
        <p:spPr>
          <a:xfrm>
            <a:off x="304800" y="1143000"/>
            <a:ext cx="8610600" cy="5486400"/>
          </a:xfrm>
        </p:spPr>
        <p:txBody>
          <a:bodyPr>
            <a:normAutofit fontScale="85000" lnSpcReduction="10000"/>
          </a:bodyPr>
          <a:lstStyle/>
          <a:p>
            <a:r>
              <a:rPr lang="en-US" b="1" dirty="0" smtClean="0">
                <a:solidFill>
                  <a:srgbClr val="002060"/>
                </a:solidFill>
              </a:rPr>
              <a:t>In addition to the risk of physical harm stemming from abuse are concerns about the possible long-range impairments to the child's cognitive, emotional, and behavioral development. The findings of several studies, indicating that abused children are more likely than their peers to show developmental delays, especially in language acquisition and the ability to discriminate emotions in others. </a:t>
            </a:r>
          </a:p>
          <a:p>
            <a:r>
              <a:rPr lang="en-US" b="1" dirty="0" smtClean="0">
                <a:solidFill>
                  <a:srgbClr val="002060"/>
                </a:solidFill>
              </a:rPr>
              <a:t>Abused preschool-age children showed an average difference of 20 IQ points in comparison to a matched sample of non-abused children and their ability to judge allocation of resources, seriousness of punishment, and fairness of rules was found to be significantly below that of their peers. </a:t>
            </a:r>
            <a:endParaRPr lang="en-US" b="1" dirty="0">
              <a:solidFill>
                <a:srgbClr val="00206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pPr algn="l"/>
            <a:r>
              <a:rPr lang="en-US" sz="3600" b="1" dirty="0" smtClean="0">
                <a:solidFill>
                  <a:srgbClr val="C00000"/>
                </a:solidFill>
              </a:rPr>
              <a:t>Cont…</a:t>
            </a:r>
            <a:r>
              <a:rPr lang="en-US" sz="3600" b="1" dirty="0" err="1" smtClean="0">
                <a:solidFill>
                  <a:srgbClr val="C00000"/>
                </a:solidFill>
              </a:rPr>
              <a:t>ed</a:t>
            </a:r>
            <a:endParaRPr lang="en-US" sz="3600" dirty="0">
              <a:solidFill>
                <a:srgbClr val="C00000"/>
              </a:solidFill>
            </a:endParaRPr>
          </a:p>
        </p:txBody>
      </p:sp>
      <p:sp>
        <p:nvSpPr>
          <p:cNvPr id="3" name="Content Placeholder 2"/>
          <p:cNvSpPr>
            <a:spLocks noGrp="1"/>
          </p:cNvSpPr>
          <p:nvPr>
            <p:ph idx="1"/>
          </p:nvPr>
        </p:nvSpPr>
        <p:spPr>
          <a:xfrm>
            <a:off x="381000" y="1219200"/>
            <a:ext cx="8229600" cy="5638800"/>
          </a:xfrm>
        </p:spPr>
        <p:txBody>
          <a:bodyPr>
            <a:normAutofit fontScale="77500" lnSpcReduction="20000"/>
          </a:bodyPr>
          <a:lstStyle/>
          <a:p>
            <a:r>
              <a:rPr lang="en-US" b="1" dirty="0" smtClean="0">
                <a:solidFill>
                  <a:srgbClr val="002060"/>
                </a:solidFill>
              </a:rPr>
              <a:t>Similar developmental delays or deficiencies have been found among older abused children. The endemic social and family factors present in abusive families may be responsible for the risk of impairment across all children in the family. Studies of abused children's social behavior with peers and adults have also found that they display more aggression toward peers, poor self-control and </a:t>
            </a:r>
            <a:r>
              <a:rPr lang="en-US" b="1" dirty="0" err="1" smtClean="0">
                <a:solidFill>
                  <a:srgbClr val="002060"/>
                </a:solidFill>
              </a:rPr>
              <a:t>attentional</a:t>
            </a:r>
            <a:r>
              <a:rPr lang="en-US" b="1" dirty="0" smtClean="0">
                <a:solidFill>
                  <a:srgbClr val="002060"/>
                </a:solidFill>
              </a:rPr>
              <a:t> ability and low enthusiasm and greater verbal and physical resistance to directions. </a:t>
            </a:r>
          </a:p>
          <a:p>
            <a:r>
              <a:rPr lang="en-US" b="1" dirty="0" smtClean="0">
                <a:solidFill>
                  <a:srgbClr val="002060"/>
                </a:solidFill>
              </a:rPr>
              <a:t>The teacher reports of the child's social immaturity and poor readiness to learn during the preschool years. The school-age abused child, moreover, is often perceived by parents and teachers as more difficult to manage, less socially mature, and less capable of developing trust with others. Finding suggest that they exhibit higher rates of aggressive and aversive behavior (e.g., yelling, hitting, destructiveness) when interacting with their caregivers.</a:t>
            </a:r>
            <a:endParaRPr lang="en-US" b="1" dirty="0">
              <a:solidFill>
                <a:srgbClr val="00206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026" name="Picture 2" descr="C:\Users\Vishal\Desktop\images (3).jpg"/>
          <p:cNvPicPr>
            <a:picLocks noGrp="1" noChangeAspect="1" noChangeArrowheads="1"/>
          </p:cNvPicPr>
          <p:nvPr>
            <p:ph idx="1"/>
          </p:nvPr>
        </p:nvPicPr>
        <p:blipFill>
          <a:blip r:embed="rId2"/>
          <a:srcRect/>
          <a:stretch>
            <a:fillRect/>
          </a:stretch>
        </p:blipFill>
        <p:spPr bwMode="auto">
          <a:xfrm>
            <a:off x="533400" y="533400"/>
            <a:ext cx="5181600" cy="3200400"/>
          </a:xfrm>
          <a:prstGeom prst="rect">
            <a:avLst/>
          </a:prstGeom>
          <a:noFill/>
        </p:spPr>
      </p:pic>
      <p:pic>
        <p:nvPicPr>
          <p:cNvPr id="1027" name="Picture 3" descr="C:\Users\Vishal\Desktop\images.jpg"/>
          <p:cNvPicPr>
            <a:picLocks noChangeAspect="1" noChangeArrowheads="1"/>
          </p:cNvPicPr>
          <p:nvPr/>
        </p:nvPicPr>
        <p:blipFill>
          <a:blip r:embed="rId3"/>
          <a:srcRect/>
          <a:stretch>
            <a:fillRect/>
          </a:stretch>
        </p:blipFill>
        <p:spPr bwMode="auto">
          <a:xfrm>
            <a:off x="6096000" y="381000"/>
            <a:ext cx="2514600" cy="3581400"/>
          </a:xfrm>
          <a:prstGeom prst="rect">
            <a:avLst/>
          </a:prstGeom>
          <a:noFill/>
        </p:spPr>
      </p:pic>
      <p:pic>
        <p:nvPicPr>
          <p:cNvPr id="1028" name="Picture 4" descr="C:\Users\Vishal\Desktop\download.jpg"/>
          <p:cNvPicPr>
            <a:picLocks noChangeAspect="1" noChangeArrowheads="1"/>
          </p:cNvPicPr>
          <p:nvPr/>
        </p:nvPicPr>
        <p:blipFill>
          <a:blip r:embed="rId4"/>
          <a:srcRect/>
          <a:stretch>
            <a:fillRect/>
          </a:stretch>
        </p:blipFill>
        <p:spPr bwMode="auto">
          <a:xfrm>
            <a:off x="5105400" y="3962400"/>
            <a:ext cx="3810000" cy="2438400"/>
          </a:xfrm>
          <a:prstGeom prst="rect">
            <a:avLst/>
          </a:prstGeom>
          <a:noFill/>
        </p:spPr>
      </p:pic>
      <p:pic>
        <p:nvPicPr>
          <p:cNvPr id="1029" name="Picture 5" descr="C:\Users\Vishal\Desktop\download (1).jpg"/>
          <p:cNvPicPr>
            <a:picLocks noChangeAspect="1" noChangeArrowheads="1"/>
          </p:cNvPicPr>
          <p:nvPr/>
        </p:nvPicPr>
        <p:blipFill>
          <a:blip r:embed="rId5"/>
          <a:srcRect/>
          <a:stretch>
            <a:fillRect/>
          </a:stretch>
        </p:blipFill>
        <p:spPr bwMode="auto">
          <a:xfrm>
            <a:off x="381000" y="3886200"/>
            <a:ext cx="4267200" cy="25908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This should stop and prevent</a:t>
            </a:r>
            <a:endParaRPr lang="en-US" dirty="0">
              <a:solidFill>
                <a:srgbClr val="FF0000"/>
              </a:solidFill>
            </a:endParaRPr>
          </a:p>
        </p:txBody>
      </p:sp>
      <p:pic>
        <p:nvPicPr>
          <p:cNvPr id="1026" name="Picture 2" descr="C:\Users\Vishal\Desktop\images (4).jpg"/>
          <p:cNvPicPr>
            <a:picLocks noGrp="1" noChangeAspect="1" noChangeArrowheads="1"/>
          </p:cNvPicPr>
          <p:nvPr>
            <p:ph idx="1"/>
          </p:nvPr>
        </p:nvPicPr>
        <p:blipFill>
          <a:blip r:embed="rId2"/>
          <a:srcRect/>
          <a:stretch>
            <a:fillRect/>
          </a:stretch>
        </p:blipFill>
        <p:spPr bwMode="auto">
          <a:xfrm>
            <a:off x="3124200" y="1600200"/>
            <a:ext cx="4114800" cy="2438400"/>
          </a:xfrm>
          <a:prstGeom prst="rect">
            <a:avLst/>
          </a:prstGeom>
          <a:noFill/>
        </p:spPr>
      </p:pic>
      <p:pic>
        <p:nvPicPr>
          <p:cNvPr id="1027" name="Picture 3" descr="C:\Users\Vishal\Desktop\images (1).jpg"/>
          <p:cNvPicPr>
            <a:picLocks noChangeAspect="1" noChangeArrowheads="1"/>
          </p:cNvPicPr>
          <p:nvPr/>
        </p:nvPicPr>
        <p:blipFill>
          <a:blip r:embed="rId3"/>
          <a:srcRect/>
          <a:stretch>
            <a:fillRect/>
          </a:stretch>
        </p:blipFill>
        <p:spPr bwMode="auto">
          <a:xfrm>
            <a:off x="3124200" y="4038600"/>
            <a:ext cx="4267200" cy="23622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normAutofit fontScale="90000"/>
          </a:bodyPr>
          <a:lstStyle/>
          <a:p>
            <a:r>
              <a:rPr lang="en-US" sz="4000" i="1" dirty="0" smtClean="0">
                <a:solidFill>
                  <a:srgbClr val="C00000"/>
                </a:solidFill>
              </a:rPr>
              <a:t> </a:t>
            </a:r>
            <a:r>
              <a:rPr lang="en-US" sz="4000" b="1" dirty="0" smtClean="0">
                <a:solidFill>
                  <a:srgbClr val="C00000"/>
                </a:solidFill>
              </a:rPr>
              <a:t>Implications for Treatment and Prevention of Child Abuse</a:t>
            </a:r>
            <a:endParaRPr lang="en-US" b="1" dirty="0">
              <a:solidFill>
                <a:srgbClr val="C00000"/>
              </a:solidFill>
            </a:endParaRPr>
          </a:p>
        </p:txBody>
      </p:sp>
      <p:sp>
        <p:nvSpPr>
          <p:cNvPr id="3" name="Content Placeholder 2"/>
          <p:cNvSpPr>
            <a:spLocks noGrp="1"/>
          </p:cNvSpPr>
          <p:nvPr>
            <p:ph idx="1"/>
          </p:nvPr>
        </p:nvSpPr>
        <p:spPr>
          <a:xfrm>
            <a:off x="457200" y="1143000"/>
            <a:ext cx="8229600" cy="5715000"/>
          </a:xfrm>
        </p:spPr>
        <p:txBody>
          <a:bodyPr>
            <a:normAutofit fontScale="85000" lnSpcReduction="20000"/>
          </a:bodyPr>
          <a:lstStyle/>
          <a:p>
            <a:pPr marL="514350" indent="-514350">
              <a:buNone/>
            </a:pPr>
            <a:r>
              <a:rPr lang="en-US" b="1" dirty="0" smtClean="0">
                <a:solidFill>
                  <a:srgbClr val="FF0000"/>
                </a:solidFill>
              </a:rPr>
              <a:t>1. Coping with Stressful Child-rearing Situations</a:t>
            </a:r>
          </a:p>
          <a:p>
            <a:r>
              <a:rPr lang="en-US" b="1" dirty="0" smtClean="0">
                <a:solidFill>
                  <a:srgbClr val="002060"/>
                </a:solidFill>
              </a:rPr>
              <a:t>Aggression toward a child can be prevented if the parent copes with the situation, especially once he or she begins to feel angry and out of control.</a:t>
            </a:r>
          </a:p>
          <a:p>
            <a:r>
              <a:rPr lang="en-US" b="1" dirty="0" smtClean="0">
                <a:solidFill>
                  <a:srgbClr val="002060"/>
                </a:solidFill>
              </a:rPr>
              <a:t>Coping is defined as the "behavioral and cognitive effort to master, tolerate, or reduce the internal and/or external demands that are created by a stressful transaction" (</a:t>
            </a:r>
            <a:r>
              <a:rPr lang="en-US" b="1" dirty="0" err="1" smtClean="0">
                <a:solidFill>
                  <a:srgbClr val="002060"/>
                </a:solidFill>
              </a:rPr>
              <a:t>Folkman</a:t>
            </a:r>
            <a:r>
              <a:rPr lang="en-US" b="1" dirty="0" smtClean="0">
                <a:solidFill>
                  <a:srgbClr val="002060"/>
                </a:solidFill>
              </a:rPr>
              <a:t>, 1984). According to this formulation, coping efforts serve two main functions: the regulation of emotional distress or negative arousal (emotion-focused coping) and the management or alteration of the person-environment relationship (problem-focused coping). Both emotion-focused and problem-focused coping skills are used in most stressful situations (</a:t>
            </a:r>
            <a:r>
              <a:rPr lang="en-US" b="1" dirty="0" err="1" smtClean="0">
                <a:solidFill>
                  <a:srgbClr val="002060"/>
                </a:solidFill>
              </a:rPr>
              <a:t>Folkman</a:t>
            </a:r>
            <a:r>
              <a:rPr lang="en-US" b="1" dirty="0" smtClean="0">
                <a:solidFill>
                  <a:srgbClr val="002060"/>
                </a:solidFill>
              </a:rPr>
              <a:t> &amp; Lazarus,1980).</a:t>
            </a:r>
            <a:endParaRPr lang="en-US" b="1" dirty="0">
              <a:solidFill>
                <a:srgbClr val="00206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457200"/>
          </a:xfrm>
        </p:spPr>
        <p:txBody>
          <a:bodyPr>
            <a:normAutofit fontScale="90000"/>
          </a:bodyPr>
          <a:lstStyle/>
          <a:p>
            <a:pPr algn="l"/>
            <a:r>
              <a:rPr lang="en-US" sz="3600" b="1" dirty="0" smtClean="0">
                <a:solidFill>
                  <a:srgbClr val="C00000"/>
                </a:solidFill>
              </a:rPr>
              <a:t>Cont…</a:t>
            </a:r>
            <a:r>
              <a:rPr lang="en-US" sz="3600" b="1" dirty="0" err="1" smtClean="0">
                <a:solidFill>
                  <a:srgbClr val="C00000"/>
                </a:solidFill>
              </a:rPr>
              <a:t>ed</a:t>
            </a:r>
            <a:endParaRPr lang="en-US" b="1" dirty="0">
              <a:solidFill>
                <a:srgbClr val="C00000"/>
              </a:solidFill>
            </a:endParaRPr>
          </a:p>
        </p:txBody>
      </p:sp>
      <p:sp>
        <p:nvSpPr>
          <p:cNvPr id="3" name="Content Placeholder 2"/>
          <p:cNvSpPr>
            <a:spLocks noGrp="1"/>
          </p:cNvSpPr>
          <p:nvPr>
            <p:ph idx="1"/>
          </p:nvPr>
        </p:nvSpPr>
        <p:spPr>
          <a:xfrm>
            <a:off x="0" y="762000"/>
            <a:ext cx="9144000" cy="6096000"/>
          </a:xfrm>
        </p:spPr>
        <p:txBody>
          <a:bodyPr>
            <a:normAutofit fontScale="62500" lnSpcReduction="20000"/>
          </a:bodyPr>
          <a:lstStyle/>
          <a:p>
            <a:r>
              <a:rPr lang="en-US" b="1" dirty="0" smtClean="0">
                <a:solidFill>
                  <a:srgbClr val="002060"/>
                </a:solidFill>
              </a:rPr>
              <a:t>child abuse can be viewed as a form of maladaptive coping in response to perceived stressful encounters with a child. It is argued that these transactions are appraised by the parent as being uncontrollable due to perceived provocation by the child and inadequate or unavailable resources upon which to rely for managing the situation. A heightened emotional state arises, which impairs rational problem solving. The parent is unable to generate solutions, and his or her behavior becomes more impulsive, relying on one or several of a number of learning experiences (ineffective modeling by the parent's own mother or father, socially endorsed actions by deficient support systems, negative reinforcement for using physical punishment). </a:t>
            </a:r>
          </a:p>
          <a:p>
            <a:r>
              <a:rPr lang="en-US" b="1" dirty="0" smtClean="0">
                <a:solidFill>
                  <a:srgbClr val="002060"/>
                </a:solidFill>
              </a:rPr>
              <a:t>According to Lazarus and his colleagues, when negative emotions (anger, anxiety, frustration) are reduced or aspects of the situation are changed (by changing the other person's behavior or the individual‘s own behavior through problem solving, direct action, decision making), the perceived meaning of the situation is altered, which leads to a greater perception of control over the distress. </a:t>
            </a:r>
            <a:r>
              <a:rPr lang="en-US" b="1" dirty="0" err="1" smtClean="0">
                <a:solidFill>
                  <a:srgbClr val="002060"/>
                </a:solidFill>
              </a:rPr>
              <a:t>Folkman</a:t>
            </a:r>
            <a:r>
              <a:rPr lang="en-US" b="1" dirty="0" smtClean="0">
                <a:solidFill>
                  <a:srgbClr val="002060"/>
                </a:solidFill>
              </a:rPr>
              <a:t> and Lazarus (1980) reasoned that problem-focused coping depends largely on the success of emotion-focused coping. If the attempts to reduce the negative emotion fail, the heightened arousal interferes with the cognitive functioning necessary for problem solving. Thus, to gain control over the parent child interaction, the stressed parent can reduce the feelings of frustration and anger, change the child's behavior, or change his or her own disciplinary tactics.</a:t>
            </a:r>
          </a:p>
          <a:p>
            <a:endParaRPr lang="en-US" b="1" dirty="0">
              <a:solidFill>
                <a:srgbClr val="00206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534400" cy="838200"/>
          </a:xfrm>
        </p:spPr>
        <p:txBody>
          <a:bodyPr>
            <a:normAutofit fontScale="90000"/>
          </a:bodyPr>
          <a:lstStyle/>
          <a:p>
            <a:r>
              <a:rPr lang="en-US" sz="3600" b="1" dirty="0" smtClean="0">
                <a:solidFill>
                  <a:srgbClr val="C00000"/>
                </a:solidFill>
              </a:rPr>
              <a:t>2. Treatment Modalities with Abusive Families</a:t>
            </a:r>
            <a:endParaRPr lang="en-US" b="1" dirty="0">
              <a:solidFill>
                <a:srgbClr val="C00000"/>
              </a:solidFill>
            </a:endParaRPr>
          </a:p>
        </p:txBody>
      </p:sp>
      <p:sp>
        <p:nvSpPr>
          <p:cNvPr id="3" name="Content Placeholder 2"/>
          <p:cNvSpPr>
            <a:spLocks noGrp="1"/>
          </p:cNvSpPr>
          <p:nvPr>
            <p:ph idx="1"/>
          </p:nvPr>
        </p:nvSpPr>
        <p:spPr>
          <a:xfrm>
            <a:off x="228600" y="914400"/>
            <a:ext cx="8686800" cy="5791200"/>
          </a:xfrm>
        </p:spPr>
        <p:txBody>
          <a:bodyPr>
            <a:normAutofit fontScale="70000" lnSpcReduction="20000"/>
          </a:bodyPr>
          <a:lstStyle/>
          <a:p>
            <a:r>
              <a:rPr lang="en-US" b="1" dirty="0" smtClean="0">
                <a:solidFill>
                  <a:srgbClr val="002060"/>
                </a:solidFill>
              </a:rPr>
              <a:t>From the above discussion, it is clear that prevention programs for high-risk parents or treatment strategies for abusive parents must take a multifaceted approach. According to Kelly, 1983 the number of treatment areas is potentially overwhelming, including -</a:t>
            </a:r>
          </a:p>
          <a:p>
            <a:pPr>
              <a:buFont typeface="Wingdings" pitchFamily="2" charset="2"/>
              <a:buChar char="Ø"/>
            </a:pPr>
            <a:r>
              <a:rPr lang="en-US" b="1" dirty="0" smtClean="0">
                <a:solidFill>
                  <a:srgbClr val="FF0000"/>
                </a:solidFill>
              </a:rPr>
              <a:t>child management skills </a:t>
            </a:r>
          </a:p>
          <a:p>
            <a:pPr>
              <a:buFont typeface="Wingdings" pitchFamily="2" charset="2"/>
              <a:buChar char="Ø"/>
            </a:pPr>
            <a:r>
              <a:rPr lang="en-US" b="1" dirty="0" smtClean="0">
                <a:solidFill>
                  <a:srgbClr val="FF0000"/>
                </a:solidFill>
              </a:rPr>
              <a:t>attitudes and knowledge about child rearing</a:t>
            </a:r>
          </a:p>
          <a:p>
            <a:pPr>
              <a:buFont typeface="Wingdings" pitchFamily="2" charset="2"/>
              <a:buChar char="Ø"/>
            </a:pPr>
            <a:r>
              <a:rPr lang="en-US" b="1" dirty="0" smtClean="0">
                <a:solidFill>
                  <a:srgbClr val="FF0000"/>
                </a:solidFill>
              </a:rPr>
              <a:t>positive role models for appropriate parenting</a:t>
            </a:r>
          </a:p>
          <a:p>
            <a:pPr>
              <a:buFont typeface="Wingdings" pitchFamily="2" charset="2"/>
              <a:buChar char="Ø"/>
            </a:pPr>
            <a:r>
              <a:rPr lang="en-US" b="1" dirty="0" smtClean="0">
                <a:solidFill>
                  <a:srgbClr val="FF0000"/>
                </a:solidFill>
              </a:rPr>
              <a:t>social support</a:t>
            </a:r>
          </a:p>
          <a:p>
            <a:pPr>
              <a:buFont typeface="Wingdings" pitchFamily="2" charset="2"/>
              <a:buChar char="Ø"/>
            </a:pPr>
            <a:r>
              <a:rPr lang="en-US" b="1" dirty="0" smtClean="0">
                <a:solidFill>
                  <a:srgbClr val="FF0000"/>
                </a:solidFill>
              </a:rPr>
              <a:t> stress management for both intra familial and extra familial events</a:t>
            </a:r>
          </a:p>
          <a:p>
            <a:pPr>
              <a:buFont typeface="Wingdings" pitchFamily="2" charset="2"/>
              <a:buChar char="Ø"/>
            </a:pPr>
            <a:r>
              <a:rPr lang="en-US" b="1" dirty="0" smtClean="0">
                <a:solidFill>
                  <a:srgbClr val="FF0000"/>
                </a:solidFill>
              </a:rPr>
              <a:t> coping and life skills training </a:t>
            </a:r>
          </a:p>
          <a:p>
            <a:pPr>
              <a:buNone/>
            </a:pPr>
            <a:r>
              <a:rPr lang="en-US" dirty="0" smtClean="0"/>
              <a:t>	</a:t>
            </a:r>
            <a:r>
              <a:rPr lang="en-US" b="1" dirty="0" smtClean="0">
                <a:solidFill>
                  <a:srgbClr val="002060"/>
                </a:solidFill>
              </a:rPr>
              <a:t>The major criteria for successful treatment outcome, regardless of treatment modality, can be summarized as: </a:t>
            </a:r>
          </a:p>
          <a:p>
            <a:pPr marL="514350" indent="-514350">
              <a:buAutoNum type="arabicParenBoth"/>
            </a:pPr>
            <a:r>
              <a:rPr lang="en-US" b="1" dirty="0" smtClean="0">
                <a:solidFill>
                  <a:srgbClr val="002060"/>
                </a:solidFill>
              </a:rPr>
              <a:t>Increasing the parent's ability to inhibit aggressive responding toward the child and facilitate positive child development </a:t>
            </a:r>
          </a:p>
          <a:p>
            <a:pPr marL="514350" indent="-514350">
              <a:buAutoNum type="arabicParenBoth"/>
            </a:pPr>
            <a:r>
              <a:rPr lang="en-US" b="1" dirty="0" smtClean="0">
                <a:solidFill>
                  <a:srgbClr val="002060"/>
                </a:solidFill>
              </a:rPr>
              <a:t>Developing general coping skills and positive relationships to reduce the impact of aversive events that can interfere with the effectiveness of the parent-child relationship (Conger &amp; </a:t>
            </a:r>
            <a:r>
              <a:rPr lang="en-US" b="1" dirty="0" err="1" smtClean="0">
                <a:solidFill>
                  <a:srgbClr val="002060"/>
                </a:solidFill>
              </a:rPr>
              <a:t>Lahey</a:t>
            </a:r>
            <a:r>
              <a:rPr lang="en-US" b="1" dirty="0" smtClean="0">
                <a:solidFill>
                  <a:srgbClr val="002060"/>
                </a:solidFill>
              </a:rPr>
              <a:t>, 1982)</a:t>
            </a:r>
            <a:endParaRPr lang="en-US" b="1" dirty="0">
              <a:solidFill>
                <a:srgbClr val="00206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Autofit/>
          </a:bodyPr>
          <a:lstStyle/>
          <a:p>
            <a:r>
              <a:rPr lang="en-US" sz="2800" b="1" dirty="0" smtClean="0">
                <a:solidFill>
                  <a:srgbClr val="C00000"/>
                </a:solidFill>
              </a:rPr>
              <a:t>Treatment Modalities with Abusive Families- </a:t>
            </a:r>
            <a:r>
              <a:rPr lang="en-US" sz="2800" b="1" dirty="0" smtClean="0"/>
              <a:t/>
            </a:r>
            <a:br>
              <a:rPr lang="en-US" sz="2800" b="1" dirty="0" smtClean="0"/>
            </a:br>
            <a:r>
              <a:rPr lang="en-US" sz="2400" b="1" dirty="0" smtClean="0">
                <a:solidFill>
                  <a:srgbClr val="FF0000"/>
                </a:solidFill>
              </a:rPr>
              <a:t>1.Positive Child Management Techniques</a:t>
            </a:r>
            <a:endParaRPr lang="en-US" sz="2800" b="1" dirty="0">
              <a:solidFill>
                <a:srgbClr val="FF0000"/>
              </a:solidFill>
            </a:endParaRPr>
          </a:p>
        </p:txBody>
      </p:sp>
      <p:sp>
        <p:nvSpPr>
          <p:cNvPr id="3" name="Content Placeholder 2"/>
          <p:cNvSpPr>
            <a:spLocks noGrp="1"/>
          </p:cNvSpPr>
          <p:nvPr>
            <p:ph idx="1"/>
          </p:nvPr>
        </p:nvSpPr>
        <p:spPr>
          <a:xfrm>
            <a:off x="0" y="1143000"/>
            <a:ext cx="9144000" cy="5562600"/>
          </a:xfrm>
        </p:spPr>
        <p:txBody>
          <a:bodyPr>
            <a:normAutofit fontScale="62500" lnSpcReduction="20000"/>
          </a:bodyPr>
          <a:lstStyle/>
          <a:p>
            <a:r>
              <a:rPr lang="en-US" b="1" dirty="0" smtClean="0">
                <a:solidFill>
                  <a:srgbClr val="002060"/>
                </a:solidFill>
              </a:rPr>
              <a:t>Effective training of parenting skills involves not only the reduction of harsh, extra punitive child-rearing methods but also learning how to attend to the child and to stimulate his or her pro social development. As in other behavioral parent-training programs aimed at families with child behavior problems (e.g., Forehand &amp; McMahon, 1981), parents are taught how to discourage noncompliant behavior by such means as time out, ignoring inappropriate behavior, and using effective commands (e.g., facilitating compliance by pointing to objects, specific wording, short sentences). In addition, they are taught to encourage compliant and pro-social behavior by using appropriate directives and rewards (e.g., naming the specific behavior for which the child is being reinforced) and to provide positive interaction time with the child.</a:t>
            </a:r>
          </a:p>
          <a:p>
            <a:r>
              <a:rPr lang="en-US" b="1" dirty="0" smtClean="0">
                <a:solidFill>
                  <a:srgbClr val="0070C0"/>
                </a:solidFill>
              </a:rPr>
              <a:t> </a:t>
            </a:r>
            <a:r>
              <a:rPr lang="en-US" b="1" dirty="0" smtClean="0">
                <a:solidFill>
                  <a:srgbClr val="002060"/>
                </a:solidFill>
              </a:rPr>
              <a:t>A major training emphasis with abusive parents has been on modeling of appropriate positive and disciplinary parenting techniques by the therapist and rehearsal of the skills with the parent's own child. This involves a "hands-on" skills-training approach that tailors the individual therapeutic program to the specific needs of the parent and child. It builds upon the strengths of the parent (e.g., firm voice, use of physical positives), while modifying ineffective or inappropriate methods of controlling the child's behavior. This approach offers direct assistance to the parent in the most difficult areas and relies less on didactic instruction or insight</a:t>
            </a:r>
            <a:endParaRPr lang="en-US" b="1" dirty="0">
              <a:solidFill>
                <a:srgbClr val="00206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noAutofit/>
          </a:bodyPr>
          <a:lstStyle/>
          <a:p>
            <a:r>
              <a:rPr lang="en-US" sz="3200" b="1" dirty="0" smtClean="0">
                <a:solidFill>
                  <a:srgbClr val="C00000"/>
                </a:solidFill>
              </a:rPr>
              <a:t>Treatment Modalities with Abusive Families- </a:t>
            </a:r>
            <a:r>
              <a:rPr lang="en-US" sz="2400" b="1" dirty="0" smtClean="0">
                <a:solidFill>
                  <a:srgbClr val="FF0000"/>
                </a:solidFill>
              </a:rPr>
              <a:t>2.</a:t>
            </a:r>
            <a:r>
              <a:rPr lang="en-US" sz="2400" b="1" i="1" dirty="0" smtClean="0">
                <a:solidFill>
                  <a:srgbClr val="FF0000"/>
                </a:solidFill>
              </a:rPr>
              <a:t>Training in the Reduction of Stress, Anger, and Arousal</a:t>
            </a:r>
            <a:endParaRPr lang="en-US" sz="3200" b="1" dirty="0">
              <a:solidFill>
                <a:srgbClr val="FF0000"/>
              </a:solidFill>
            </a:endParaRPr>
          </a:p>
        </p:txBody>
      </p:sp>
      <p:sp>
        <p:nvSpPr>
          <p:cNvPr id="3" name="Content Placeholder 2"/>
          <p:cNvSpPr>
            <a:spLocks noGrp="1"/>
          </p:cNvSpPr>
          <p:nvPr>
            <p:ph idx="1"/>
          </p:nvPr>
        </p:nvSpPr>
        <p:spPr>
          <a:xfrm>
            <a:off x="228600" y="1143000"/>
            <a:ext cx="8686800" cy="5715000"/>
          </a:xfrm>
        </p:spPr>
        <p:txBody>
          <a:bodyPr>
            <a:normAutofit fontScale="62500" lnSpcReduction="20000"/>
          </a:bodyPr>
          <a:lstStyle/>
          <a:p>
            <a:r>
              <a:rPr lang="en-US" b="1" dirty="0" smtClean="0">
                <a:solidFill>
                  <a:srgbClr val="002060"/>
                </a:solidFill>
              </a:rPr>
              <a:t>Abusive parents tend to view their environment and the parenting role as more stressful and experience more concomitant physical and emotional distress than non maltreating parents. This heightened anxiety, accompanied by negative emotions and reduced physical stamina, probably impedes the parent's effectiveness in managing his or her child (Wolfe, 1985a). Thus, the elimination or reduction of perceived areas of stress involving both child rearing and other interactions will probably benefit the parent's child-rearing skills. This has been approached through techniques that help to modify the parent's perception that the child is a provocation (Bauer &amp; </a:t>
            </a:r>
            <a:r>
              <a:rPr lang="en-US" b="1" dirty="0" err="1" smtClean="0">
                <a:solidFill>
                  <a:srgbClr val="002060"/>
                </a:solidFill>
              </a:rPr>
              <a:t>Twentyman</a:t>
            </a:r>
            <a:r>
              <a:rPr lang="en-US" b="1" dirty="0" smtClean="0">
                <a:solidFill>
                  <a:srgbClr val="002060"/>
                </a:solidFill>
              </a:rPr>
              <a:t>, 1985) and their reduced sense of control in the parenting role and related situations (</a:t>
            </a:r>
            <a:r>
              <a:rPr lang="en-US" b="1" dirty="0" err="1" smtClean="0">
                <a:solidFill>
                  <a:srgbClr val="002060"/>
                </a:solidFill>
              </a:rPr>
              <a:t>LaRose</a:t>
            </a:r>
            <a:r>
              <a:rPr lang="en-US" b="1" dirty="0" smtClean="0">
                <a:solidFill>
                  <a:srgbClr val="002060"/>
                </a:solidFill>
              </a:rPr>
              <a:t>, Wolfe, &amp; </a:t>
            </a:r>
            <a:r>
              <a:rPr lang="en-US" b="1" dirty="0" err="1" smtClean="0">
                <a:solidFill>
                  <a:srgbClr val="002060"/>
                </a:solidFill>
              </a:rPr>
              <a:t>Mattaroccia</a:t>
            </a:r>
            <a:r>
              <a:rPr lang="en-US" b="1" dirty="0" smtClean="0">
                <a:solidFill>
                  <a:srgbClr val="002060"/>
                </a:solidFill>
              </a:rPr>
              <a:t>, 1986). </a:t>
            </a:r>
          </a:p>
          <a:p>
            <a:r>
              <a:rPr lang="en-US" b="1" dirty="0" smtClean="0">
                <a:solidFill>
                  <a:srgbClr val="002060"/>
                </a:solidFill>
              </a:rPr>
              <a:t>One approach that has shown success with a wide range of behavior problems (e.g., phobias, anger control) is the stress inoculation procedure developed by </a:t>
            </a:r>
            <a:r>
              <a:rPr lang="en-US" b="1" dirty="0" err="1" smtClean="0">
                <a:solidFill>
                  <a:srgbClr val="002060"/>
                </a:solidFill>
              </a:rPr>
              <a:t>Meichenbaum</a:t>
            </a:r>
            <a:r>
              <a:rPr lang="en-US" b="1" dirty="0" smtClean="0">
                <a:solidFill>
                  <a:srgbClr val="002060"/>
                </a:solidFill>
              </a:rPr>
              <a:t> (</a:t>
            </a:r>
            <a:r>
              <a:rPr lang="en-US" b="1" dirty="0" err="1" smtClean="0">
                <a:solidFill>
                  <a:srgbClr val="002060"/>
                </a:solidFill>
              </a:rPr>
              <a:t>Meichenbaum</a:t>
            </a:r>
            <a:r>
              <a:rPr lang="en-US" b="1" dirty="0" smtClean="0">
                <a:solidFill>
                  <a:srgbClr val="002060"/>
                </a:solidFill>
              </a:rPr>
              <a:t> &amp; Cameron, 1983). The general procedure is to teach the individual the role that cognitions and emotions play in engendering stress, train him or her in the fundamentals of self-monitoring and problem solving, model and rehearse problem solving and emotion reduction, and assign graded </a:t>
            </a:r>
            <a:r>
              <a:rPr lang="en-US" b="1" i="1" dirty="0" smtClean="0">
                <a:solidFill>
                  <a:srgbClr val="002060"/>
                </a:solidFill>
              </a:rPr>
              <a:t>in vivo </a:t>
            </a:r>
            <a:r>
              <a:rPr lang="en-US" b="1" dirty="0" smtClean="0">
                <a:solidFill>
                  <a:srgbClr val="002060"/>
                </a:solidFill>
              </a:rPr>
              <a:t>behavioral tasks. This procedure has been used with abusive parents to teach them to </a:t>
            </a:r>
            <a:r>
              <a:rPr lang="en-US" b="1" dirty="0" err="1" smtClean="0">
                <a:solidFill>
                  <a:srgbClr val="002060"/>
                </a:solidFill>
              </a:rPr>
              <a:t>relabel</a:t>
            </a:r>
            <a:r>
              <a:rPr lang="en-US" b="1" dirty="0" smtClean="0">
                <a:solidFill>
                  <a:srgbClr val="002060"/>
                </a:solidFill>
              </a:rPr>
              <a:t> their emotions from extreme anger, for example, to a milder form of irritation (</a:t>
            </a:r>
            <a:r>
              <a:rPr lang="en-US" b="1" dirty="0" err="1" smtClean="0">
                <a:solidFill>
                  <a:srgbClr val="002060"/>
                </a:solidFill>
              </a:rPr>
              <a:t>Denicola</a:t>
            </a:r>
            <a:r>
              <a:rPr lang="en-US" b="1" dirty="0" smtClean="0">
                <a:solidFill>
                  <a:srgbClr val="002060"/>
                </a:solidFill>
              </a:rPr>
              <a:t> &amp; Sandler, 1980; </a:t>
            </a:r>
            <a:r>
              <a:rPr lang="en-US" b="1" dirty="0" err="1" smtClean="0">
                <a:solidFill>
                  <a:srgbClr val="002060"/>
                </a:solidFill>
              </a:rPr>
              <a:t>Nomellini</a:t>
            </a:r>
            <a:r>
              <a:rPr lang="en-US" b="1" dirty="0" smtClean="0">
                <a:solidFill>
                  <a:srgbClr val="002060"/>
                </a:solidFill>
              </a:rPr>
              <a:t> &amp; Katz, 1983). </a:t>
            </a:r>
            <a:endParaRPr lang="en-US" b="1" dirty="0">
              <a:solidFill>
                <a:srgbClr val="00206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pPr algn="l"/>
            <a:r>
              <a:rPr lang="en-US" sz="3200" b="1" i="1" dirty="0" smtClean="0">
                <a:solidFill>
                  <a:srgbClr val="C00000"/>
                </a:solidFill>
              </a:rPr>
              <a:t>Cont…</a:t>
            </a:r>
            <a:r>
              <a:rPr lang="en-US" sz="3200" b="1" i="1" dirty="0" err="1" smtClean="0">
                <a:solidFill>
                  <a:srgbClr val="C00000"/>
                </a:solidFill>
              </a:rPr>
              <a:t>ed</a:t>
            </a:r>
            <a:endParaRPr lang="en-US" sz="3200" dirty="0">
              <a:solidFill>
                <a:srgbClr val="C00000"/>
              </a:solidFill>
            </a:endParaRPr>
          </a:p>
        </p:txBody>
      </p:sp>
      <p:sp>
        <p:nvSpPr>
          <p:cNvPr id="3" name="Content Placeholder 2"/>
          <p:cNvSpPr>
            <a:spLocks noGrp="1"/>
          </p:cNvSpPr>
          <p:nvPr>
            <p:ph idx="1"/>
          </p:nvPr>
        </p:nvSpPr>
        <p:spPr>
          <a:xfrm>
            <a:off x="457200" y="1295400"/>
            <a:ext cx="8229600" cy="5257800"/>
          </a:xfrm>
        </p:spPr>
        <p:txBody>
          <a:bodyPr>
            <a:normAutofit fontScale="70000" lnSpcReduction="20000"/>
          </a:bodyPr>
          <a:lstStyle/>
          <a:p>
            <a:r>
              <a:rPr lang="en-US" b="1" dirty="0" smtClean="0">
                <a:solidFill>
                  <a:srgbClr val="002060"/>
                </a:solidFill>
              </a:rPr>
              <a:t>This process can be taught to parents while they are interacting with their children in realistic circumstances that might lead to feelings of frustration and anger (e.g., putting away toys). To reduce further the parents' physiological and cognitive arousal and to improve their sense of mastery over strong negative emotions (e.g., the sense of losing control), </a:t>
            </a:r>
            <a:r>
              <a:rPr lang="en-US" b="1" dirty="0" err="1" smtClean="0">
                <a:solidFill>
                  <a:srgbClr val="002060"/>
                </a:solidFill>
              </a:rPr>
              <a:t>imaginal</a:t>
            </a:r>
            <a:r>
              <a:rPr lang="en-US" b="1" dirty="0" smtClean="0">
                <a:solidFill>
                  <a:srgbClr val="002060"/>
                </a:solidFill>
              </a:rPr>
              <a:t> systematic desensitization in conjunction with relaxation training may be taught, followed by </a:t>
            </a:r>
            <a:r>
              <a:rPr lang="en-US" b="1" i="1" dirty="0" smtClean="0">
                <a:solidFill>
                  <a:srgbClr val="002060"/>
                </a:solidFill>
              </a:rPr>
              <a:t>in vivo </a:t>
            </a:r>
            <a:r>
              <a:rPr lang="en-US" b="1" dirty="0" smtClean="0">
                <a:solidFill>
                  <a:srgbClr val="002060"/>
                </a:solidFill>
              </a:rPr>
              <a:t>rehearsal with the child under therapist supervision (</a:t>
            </a:r>
            <a:r>
              <a:rPr lang="en-US" b="1" dirty="0" err="1" smtClean="0">
                <a:solidFill>
                  <a:srgbClr val="002060"/>
                </a:solidFill>
              </a:rPr>
              <a:t>Koverola</a:t>
            </a:r>
            <a:r>
              <a:rPr lang="en-US" b="1" dirty="0" smtClean="0">
                <a:solidFill>
                  <a:srgbClr val="002060"/>
                </a:solidFill>
              </a:rPr>
              <a:t>, Elliot-Faust, &amp; Wolfe, 1984; Wolfe, Sandler, &amp; Kaufman, 1981). The above procedures have several elements in common: (1) reducing the impact of negative arousal and stressful interpretations that sometimes result in maladaptive behavior and (2) training aimed at reducing skills deficits associated with the parenting role, with the goal of acquiring greater feelings of control during stressful situations. In addition to these goals, treatment approaches must be sensitive to factors coexisting with this problem that extend beyond contemporaneous events (</a:t>
            </a:r>
            <a:r>
              <a:rPr lang="en-US" b="1" dirty="0" err="1" smtClean="0">
                <a:solidFill>
                  <a:srgbClr val="002060"/>
                </a:solidFill>
              </a:rPr>
              <a:t>Wahler</a:t>
            </a:r>
            <a:r>
              <a:rPr lang="en-US" b="1" dirty="0" smtClean="0">
                <a:solidFill>
                  <a:srgbClr val="002060"/>
                </a:solidFill>
              </a:rPr>
              <a:t> &amp; Graves, 1983). </a:t>
            </a:r>
            <a:endParaRPr lang="en-US" b="1" dirty="0">
              <a:solidFill>
                <a:srgbClr val="00206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Vishal\Desktop\unnamed.jpg"/>
          <p:cNvPicPr>
            <a:picLocks noChangeAspect="1" noChangeArrowheads="1"/>
          </p:cNvPicPr>
          <p:nvPr/>
        </p:nvPicPr>
        <p:blipFill>
          <a:blip r:embed="rId2"/>
          <a:srcRect/>
          <a:stretch>
            <a:fillRect/>
          </a:stretch>
        </p:blipFill>
        <p:spPr bwMode="auto">
          <a:xfrm>
            <a:off x="228600" y="304800"/>
            <a:ext cx="8686800" cy="61722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endParaRPr lang="en-US" dirty="0"/>
          </a:p>
        </p:txBody>
      </p:sp>
      <p:sp>
        <p:nvSpPr>
          <p:cNvPr id="3" name="Content Placeholder 2"/>
          <p:cNvSpPr>
            <a:spLocks noGrp="1"/>
          </p:cNvSpPr>
          <p:nvPr>
            <p:ph idx="1"/>
          </p:nvPr>
        </p:nvSpPr>
        <p:spPr/>
        <p:txBody>
          <a:bodyPr>
            <a:normAutofit/>
          </a:bodyPr>
          <a:lstStyle/>
          <a:p>
            <a:r>
              <a:rPr lang="en-US" b="1" dirty="0" smtClean="0">
                <a:solidFill>
                  <a:srgbClr val="002060"/>
                </a:solidFill>
              </a:rPr>
              <a:t>Furthermore, other deficits in social skills, financial planning, or job skills may serve to increase the frustration level of parents, decreasing the level of tolerance that they might have for noncompliant child behavior (Kelly, 1983; Wolfe, 1985a). It appears essential, then, that such factors be addressed to some degree in any preventative or remedial program</a:t>
            </a:r>
            <a:endParaRPr lang="en-US" b="1" dirty="0">
              <a:solidFill>
                <a:srgbClr val="00206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r>
              <a:rPr lang="en-US" dirty="0" smtClean="0"/>
              <a:t>Thank </a:t>
            </a:r>
            <a:r>
              <a:rPr lang="en-US" dirty="0" smtClean="0"/>
              <a:t>you</a:t>
            </a:r>
            <a:endParaRPr lang="en-US" dirty="0"/>
          </a:p>
        </p:txBody>
      </p:sp>
      <p:sp>
        <p:nvSpPr>
          <p:cNvPr id="5" name="Content Placeholder 2"/>
          <p:cNvSpPr txBox="1">
            <a:spLocks/>
          </p:cNvSpPr>
          <p:nvPr/>
        </p:nvSpPr>
        <p:spPr>
          <a:xfrm>
            <a:off x="457200" y="1600201"/>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References: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smtClean="0">
                <a:ln>
                  <a:noFill/>
                </a:ln>
                <a:solidFill>
                  <a:schemeClr val="tx1"/>
                </a:solidFill>
                <a:effectLst/>
                <a:uLnTx/>
                <a:uFillTx/>
                <a:latin typeface="+mn-lt"/>
                <a:ea typeface="+mn-ea"/>
                <a:cs typeface="+mn-cs"/>
              </a:rPr>
              <a:t>World report on violence and health; child abuse and neglect by parents and other caregivers.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smtClean="0">
                <a:ln>
                  <a:noFill/>
                </a:ln>
                <a:solidFill>
                  <a:schemeClr val="tx1"/>
                </a:solidFill>
                <a:effectLst/>
                <a:uLnTx/>
                <a:uFillTx/>
                <a:latin typeface="+mn-lt"/>
                <a:ea typeface="+mn-ea"/>
                <a:cs typeface="+mn-cs"/>
              </a:rPr>
              <a:t>Hetherington and Parke(1999); Child Psychology.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smtClean="0">
                <a:ln>
                  <a:noFill/>
                </a:ln>
                <a:solidFill>
                  <a:schemeClr val="tx1"/>
                </a:solidFill>
                <a:effectLst/>
                <a:uLnTx/>
                <a:uFillTx/>
                <a:latin typeface="+mn-lt"/>
                <a:ea typeface="+mn-ea"/>
                <a:cs typeface="+mn-cs"/>
              </a:rPr>
              <a:t>Benjamin. B. Lahey., and Alan. E. Kazdin ; Advances in clinical child psychology, plenum press, Vol-10, ISSN 0149-4732,</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smtClean="0">
                <a:ln>
                  <a:noFill/>
                </a:ln>
                <a:solidFill>
                  <a:schemeClr val="tx1"/>
                </a:solidFill>
                <a:effectLst/>
                <a:uLnTx/>
                <a:uFillTx/>
                <a:latin typeface="+mn-lt"/>
                <a:ea typeface="+mn-ea"/>
                <a:cs typeface="+mn-cs"/>
              </a:rPr>
              <a:t>Google images and Google search.</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Autofit/>
          </a:bodyPr>
          <a:lstStyle/>
          <a:p>
            <a:r>
              <a:rPr lang="en-US" sz="3600" b="1" dirty="0" smtClean="0">
                <a:solidFill>
                  <a:srgbClr val="C00000"/>
                </a:solidFill>
              </a:rPr>
              <a:t>Child Abuse and Developmental Psychopathology</a:t>
            </a:r>
          </a:p>
        </p:txBody>
      </p:sp>
      <p:sp>
        <p:nvSpPr>
          <p:cNvPr id="3" name="Content Placeholder 2"/>
          <p:cNvSpPr>
            <a:spLocks noGrp="1"/>
          </p:cNvSpPr>
          <p:nvPr>
            <p:ph idx="1"/>
          </p:nvPr>
        </p:nvSpPr>
        <p:spPr/>
        <p:txBody>
          <a:bodyPr>
            <a:normAutofit fontScale="77500" lnSpcReduction="20000"/>
          </a:bodyPr>
          <a:lstStyle/>
          <a:p>
            <a:r>
              <a:rPr lang="en-US" b="1" dirty="0" smtClean="0">
                <a:solidFill>
                  <a:srgbClr val="002060"/>
                </a:solidFill>
              </a:rPr>
              <a:t>An understanding of the abused child has direct relevance for improving our understanding of the abusive parent. This is because the abused child who experiences psychological problems during early childhood as a result of maltreatment may suffer long-term, developmental impairments or </a:t>
            </a:r>
            <a:r>
              <a:rPr lang="en-US" b="1" dirty="0" err="1" smtClean="0">
                <a:solidFill>
                  <a:srgbClr val="002060"/>
                </a:solidFill>
              </a:rPr>
              <a:t>maladaptation</a:t>
            </a:r>
            <a:r>
              <a:rPr lang="en-US" b="1" dirty="0" smtClean="0">
                <a:solidFill>
                  <a:srgbClr val="002060"/>
                </a:solidFill>
              </a:rPr>
              <a:t> that persist into adulthood. These impairments, in turn, contribute toward the regeneration of the abusive cycle. </a:t>
            </a:r>
          </a:p>
          <a:p>
            <a:r>
              <a:rPr lang="en-US" b="1" dirty="0" smtClean="0">
                <a:solidFill>
                  <a:srgbClr val="002060"/>
                </a:solidFill>
              </a:rPr>
              <a:t>The dimensions of self-</a:t>
            </a:r>
            <a:r>
              <a:rPr lang="en-US" b="1" dirty="0" err="1" smtClean="0">
                <a:solidFill>
                  <a:srgbClr val="002060"/>
                </a:solidFill>
              </a:rPr>
              <a:t>control,closeness</a:t>
            </a:r>
            <a:r>
              <a:rPr lang="en-US" b="1" dirty="0" smtClean="0">
                <a:solidFill>
                  <a:srgbClr val="002060"/>
                </a:solidFill>
              </a:rPr>
              <a:t>, and attachment to others, peer relationships, and social competence are common themes that emerge in studies of abused children and reemerge in studies of abusive adults.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C00000"/>
                </a:solidFill>
              </a:rPr>
              <a:t>Cont…</a:t>
            </a:r>
            <a:r>
              <a:rPr lang="en-US" b="1" dirty="0" err="1" smtClean="0">
                <a:solidFill>
                  <a:srgbClr val="C00000"/>
                </a:solidFill>
              </a:rPr>
              <a:t>ed</a:t>
            </a:r>
            <a:endParaRPr lang="en-US" b="1" dirty="0">
              <a:solidFill>
                <a:srgbClr val="C00000"/>
              </a:solidFill>
            </a:endParaRPr>
          </a:p>
        </p:txBody>
      </p:sp>
      <p:sp>
        <p:nvSpPr>
          <p:cNvPr id="3" name="Content Placeholder 2"/>
          <p:cNvSpPr>
            <a:spLocks noGrp="1"/>
          </p:cNvSpPr>
          <p:nvPr>
            <p:ph idx="1"/>
          </p:nvPr>
        </p:nvSpPr>
        <p:spPr>
          <a:xfrm>
            <a:off x="381000" y="1447800"/>
            <a:ext cx="8458200" cy="4953000"/>
          </a:xfrm>
        </p:spPr>
        <p:txBody>
          <a:bodyPr>
            <a:normAutofit fontScale="85000" lnSpcReduction="10000"/>
          </a:bodyPr>
          <a:lstStyle/>
          <a:p>
            <a:r>
              <a:rPr lang="en-US" b="1" dirty="0" smtClean="0">
                <a:solidFill>
                  <a:srgbClr val="002060"/>
                </a:solidFill>
              </a:rPr>
              <a:t>it is necessary to look first at the accuracy of our preconceptions of how abuse affects the child in the short and long term. Similar to other forms of adversity and trauma during childhood (e.g., parental death or divorce), child abuse does not affect each victim in a predictable or consistent fashion. </a:t>
            </a:r>
          </a:p>
          <a:p>
            <a:r>
              <a:rPr lang="en-US" b="1" dirty="0" smtClean="0">
                <a:solidFill>
                  <a:srgbClr val="002060"/>
                </a:solidFill>
              </a:rPr>
              <a:t>Moreover, the impact of abuse cannot always be detected in terms of its negative or undesirable influences upon the child's development, especially when positive mediators of adjustment (e.g., supportive relatives, early cessation of abuse, child's coping strengths) are taken into consideration. </a:t>
            </a:r>
            <a:endParaRPr lang="en-US" b="1" dirty="0">
              <a:solidFill>
                <a:srgbClr val="00206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563562"/>
          </a:xfrm>
        </p:spPr>
        <p:txBody>
          <a:bodyPr>
            <a:normAutofit fontScale="90000"/>
          </a:bodyPr>
          <a:lstStyle/>
          <a:p>
            <a:pPr algn="l"/>
            <a:r>
              <a:rPr lang="en-US" b="1" dirty="0" smtClean="0">
                <a:solidFill>
                  <a:srgbClr val="C00000"/>
                </a:solidFill>
              </a:rPr>
              <a:t>Cont…</a:t>
            </a:r>
            <a:r>
              <a:rPr lang="en-US" b="1" dirty="0" err="1" smtClean="0">
                <a:solidFill>
                  <a:srgbClr val="C00000"/>
                </a:solidFill>
              </a:rPr>
              <a:t>ed</a:t>
            </a:r>
            <a:endParaRPr lang="en-US" b="1" dirty="0">
              <a:solidFill>
                <a:srgbClr val="C00000"/>
              </a:solidFill>
            </a:endParaRPr>
          </a:p>
        </p:txBody>
      </p:sp>
      <p:sp>
        <p:nvSpPr>
          <p:cNvPr id="3" name="Content Placeholder 2"/>
          <p:cNvSpPr>
            <a:spLocks noGrp="1"/>
          </p:cNvSpPr>
          <p:nvPr>
            <p:ph idx="1"/>
          </p:nvPr>
        </p:nvSpPr>
        <p:spPr>
          <a:xfrm>
            <a:off x="152400" y="609600"/>
            <a:ext cx="8991600" cy="6248400"/>
          </a:xfrm>
        </p:spPr>
        <p:txBody>
          <a:bodyPr>
            <a:noAutofit/>
          </a:bodyPr>
          <a:lstStyle/>
          <a:p>
            <a:r>
              <a:rPr lang="en-US" sz="2400" b="1" dirty="0" smtClean="0">
                <a:solidFill>
                  <a:srgbClr val="002060"/>
                </a:solidFill>
              </a:rPr>
              <a:t>Findings pointing to the negative impact of abuse on the child's development may be the result of more systemic influences that often accompany the presence of physical abuse. </a:t>
            </a:r>
          </a:p>
          <a:p>
            <a:r>
              <a:rPr lang="en-US" sz="2400" b="1" dirty="0" smtClean="0">
                <a:solidFill>
                  <a:srgbClr val="7030A0"/>
                </a:solidFill>
              </a:rPr>
              <a:t>These influences include the more dramatic events, such as marital violence and separation of family members, as well as the more mundane, yet significant, everyday child-rearing activities that may be disturbing or maladaptive, such as low rates of interaction, few teaching opportunities, and socioeconomic disadvantage. </a:t>
            </a:r>
          </a:p>
          <a:p>
            <a:r>
              <a:rPr lang="en-US" sz="2400" b="1" dirty="0" smtClean="0">
                <a:solidFill>
                  <a:srgbClr val="002060"/>
                </a:solidFill>
              </a:rPr>
              <a:t>child abuse is often accompanied by family instability, parental inadequacy or ineffectiveness, and socioeconomic disadvantage, it is difficult, if not impossible, to partial out the unique impact that physical abuse has on child development . These cautionary issues not with standing, there is a consensus in the literature that abused children display a significantly greater number or developmental difficulties than non abused children (delinquency, school problems, speech and language delays, peer problems). </a:t>
            </a:r>
            <a:endParaRPr lang="en-US" sz="2400" b="1" dirty="0">
              <a:solidFill>
                <a:srgbClr val="00206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a:bodyPr>
          <a:lstStyle/>
          <a:p>
            <a:r>
              <a:rPr lang="en-US" sz="3600" b="1" dirty="0" smtClean="0">
                <a:solidFill>
                  <a:srgbClr val="C00000"/>
                </a:solidFill>
              </a:rPr>
              <a:t>Developmental Psychopathology</a:t>
            </a:r>
            <a:endParaRPr lang="en-US" sz="3600" b="1" dirty="0">
              <a:solidFill>
                <a:srgbClr val="C00000"/>
              </a:solidFill>
            </a:endParaRPr>
          </a:p>
        </p:txBody>
      </p:sp>
      <p:sp>
        <p:nvSpPr>
          <p:cNvPr id="3" name="Content Placeholder 2"/>
          <p:cNvSpPr>
            <a:spLocks noGrp="1"/>
          </p:cNvSpPr>
          <p:nvPr>
            <p:ph idx="1"/>
          </p:nvPr>
        </p:nvSpPr>
        <p:spPr>
          <a:xfrm>
            <a:off x="457200" y="990600"/>
            <a:ext cx="8229600" cy="5867400"/>
          </a:xfrm>
        </p:spPr>
        <p:txBody>
          <a:bodyPr>
            <a:normAutofit fontScale="55000" lnSpcReduction="20000"/>
          </a:bodyPr>
          <a:lstStyle/>
          <a:p>
            <a:pPr lvl="0"/>
            <a:r>
              <a:rPr lang="en-US" sz="3800" b="1" dirty="0" smtClean="0">
                <a:solidFill>
                  <a:srgbClr val="FF0000"/>
                </a:solidFill>
              </a:rPr>
              <a:t>Disturbances in Child Temperament and Relationship Development</a:t>
            </a:r>
            <a:endParaRPr lang="en-US" sz="3800" dirty="0" smtClean="0">
              <a:solidFill>
                <a:srgbClr val="FF0000"/>
              </a:solidFill>
            </a:endParaRPr>
          </a:p>
          <a:p>
            <a:r>
              <a:rPr lang="en-US" sz="4400" b="1" dirty="0" smtClean="0">
                <a:solidFill>
                  <a:srgbClr val="002060"/>
                </a:solidFill>
              </a:rPr>
              <a:t>Because abusive family environments are often characterized by physical and emotional rejection, harsh treatment, insensitivity, and verbal assaults. The security or quality of the early relationship formation between the parent and the child, for example, has been linked to the child's emerging mastery of the social and physical environment. </a:t>
            </a:r>
          </a:p>
          <a:p>
            <a:r>
              <a:rPr lang="en-US" sz="4400" b="1" dirty="0" smtClean="0">
                <a:solidFill>
                  <a:srgbClr val="002060"/>
                </a:solidFill>
              </a:rPr>
              <a:t>Secure attachment fosters a high level of capabilities, goals, and actions throughout the child's development and therefore any disruption in this maturational process could have significant effects on the child's intellectual and social interactional skills. The studies indicates that child abuse during infancy and early childhood is associated with insecure attachment relationships with the caregiver. In particular, abused infants have been found to cling to their mothers and/or display negative affect toward their caregivers significantly more often than non abused controls. </a:t>
            </a:r>
          </a:p>
          <a:p>
            <a:endParaRPr lang="en-US" sz="3800" dirty="0">
              <a:solidFill>
                <a:srgbClr val="00206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pPr lvl="0" algn="l"/>
            <a:r>
              <a:rPr lang="en-US" b="1" dirty="0" smtClean="0">
                <a:solidFill>
                  <a:srgbClr val="C00000"/>
                </a:solidFill>
              </a:rPr>
              <a:t/>
            </a:r>
            <a:br>
              <a:rPr lang="en-US" b="1" dirty="0" smtClean="0">
                <a:solidFill>
                  <a:srgbClr val="C00000"/>
                </a:solidFill>
              </a:rPr>
            </a:br>
            <a:r>
              <a:rPr lang="en-US" b="1" dirty="0" smtClean="0">
                <a:solidFill>
                  <a:srgbClr val="C00000"/>
                </a:solidFill>
              </a:rPr>
              <a:t>cont…</a:t>
            </a:r>
            <a:r>
              <a:rPr lang="en-US" b="1" dirty="0" err="1" smtClean="0">
                <a:solidFill>
                  <a:srgbClr val="C00000"/>
                </a:solidFill>
              </a:rPr>
              <a:t>ed</a:t>
            </a:r>
            <a:r>
              <a:rPr lang="en-US" dirty="0" smtClean="0">
                <a:solidFill>
                  <a:srgbClr val="C00000"/>
                </a:solidFill>
              </a:rPr>
              <a:t/>
            </a:r>
            <a:br>
              <a:rPr lang="en-US" dirty="0" smtClean="0">
                <a:solidFill>
                  <a:srgbClr val="C00000"/>
                </a:solidFill>
              </a:rPr>
            </a:br>
            <a:endParaRPr lang="en-US" dirty="0">
              <a:solidFill>
                <a:srgbClr val="C00000"/>
              </a:solidFill>
            </a:endParaRPr>
          </a:p>
        </p:txBody>
      </p:sp>
      <p:sp>
        <p:nvSpPr>
          <p:cNvPr id="3" name="Content Placeholder 2"/>
          <p:cNvSpPr>
            <a:spLocks noGrp="1"/>
          </p:cNvSpPr>
          <p:nvPr>
            <p:ph idx="1"/>
          </p:nvPr>
        </p:nvSpPr>
        <p:spPr>
          <a:xfrm>
            <a:off x="457200" y="1219200"/>
            <a:ext cx="8229600" cy="5486400"/>
          </a:xfrm>
        </p:spPr>
        <p:txBody>
          <a:bodyPr>
            <a:normAutofit fontScale="85000" lnSpcReduction="20000"/>
          </a:bodyPr>
          <a:lstStyle/>
          <a:p>
            <a:r>
              <a:rPr lang="en-US" b="1" dirty="0" smtClean="0">
                <a:solidFill>
                  <a:srgbClr val="002060"/>
                </a:solidFill>
              </a:rPr>
              <a:t>Furthermore, findings from prospective studies have linked early attachment problems to patterns of declining developmental abilities over the first two years of life (e.g., speech and language, social interaction. The importance of the early parent-child relationship is thus underscored by these findings, especially in reference to the possible beginnings of parent-child conflict, parental non responsiveness to infant demands, parental failure to provide stimulation and comfort to the infant, and infant characteristics that interact with parental ability. Problems associated with the development of a poor or maladaptive attachment relationship are believed to be the result of an interactional process involving both the parent and the child, which has led to concern about the child's provocative role in abuse.</a:t>
            </a:r>
            <a:endParaRPr lang="en-US" b="1" dirty="0">
              <a:solidFill>
                <a:srgbClr val="00206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pPr algn="l"/>
            <a:r>
              <a:rPr lang="en-US" b="1" dirty="0" smtClean="0">
                <a:solidFill>
                  <a:srgbClr val="C00000"/>
                </a:solidFill>
              </a:rPr>
              <a:t>Cont…</a:t>
            </a:r>
            <a:r>
              <a:rPr lang="en-US" b="1" dirty="0" err="1" smtClean="0">
                <a:solidFill>
                  <a:srgbClr val="C00000"/>
                </a:solidFill>
              </a:rPr>
              <a:t>ed</a:t>
            </a:r>
            <a:endParaRPr lang="en-US" b="1" dirty="0">
              <a:solidFill>
                <a:srgbClr val="C00000"/>
              </a:solidFill>
            </a:endParaRPr>
          </a:p>
        </p:txBody>
      </p:sp>
      <p:sp>
        <p:nvSpPr>
          <p:cNvPr id="3" name="Content Placeholder 2"/>
          <p:cNvSpPr>
            <a:spLocks noGrp="1"/>
          </p:cNvSpPr>
          <p:nvPr>
            <p:ph idx="1"/>
          </p:nvPr>
        </p:nvSpPr>
        <p:spPr>
          <a:xfrm>
            <a:off x="457200" y="1295400"/>
            <a:ext cx="8229600" cy="5257800"/>
          </a:xfrm>
        </p:spPr>
        <p:txBody>
          <a:bodyPr>
            <a:normAutofit fontScale="85000" lnSpcReduction="20000"/>
          </a:bodyPr>
          <a:lstStyle/>
          <a:p>
            <a:r>
              <a:rPr lang="en-US" b="1" dirty="0" smtClean="0">
                <a:solidFill>
                  <a:srgbClr val="002060"/>
                </a:solidFill>
              </a:rPr>
              <a:t>Some children, due to suspected differences in temperament or regularity, may be more difficult to care for and console than others. These temperamental differences include, for example, reactivity to stimuli, emotional </a:t>
            </a:r>
            <a:r>
              <a:rPr lang="en-US" b="1" dirty="0" err="1" smtClean="0">
                <a:solidFill>
                  <a:srgbClr val="002060"/>
                </a:solidFill>
              </a:rPr>
              <a:t>lability</a:t>
            </a:r>
            <a:r>
              <a:rPr lang="en-US" b="1" dirty="0" smtClean="0">
                <a:solidFill>
                  <a:srgbClr val="002060"/>
                </a:solidFill>
              </a:rPr>
              <a:t>, and sleeping or eating irregularity. Such children, it is argued, provide more opportunities for the parent to become irritated and frustrated, because parental attempts to elicit positive responses from the child may seldom be rewarded. In accordance with conditioning principles, particular child features, such as crying or fussing, may become associated with the parent's negative emotion, so that the child's behavior and/or features elicit conditioned parental responses of anger, irritation, and/or aggression.</a:t>
            </a:r>
            <a:endParaRPr lang="en-US" b="1" dirty="0">
              <a:solidFill>
                <a:srgbClr val="00206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rgbClr val="C00000"/>
                </a:solidFill>
              </a:rPr>
              <a:t>Cont…</a:t>
            </a:r>
            <a:r>
              <a:rPr lang="en-US" dirty="0" err="1" smtClean="0">
                <a:solidFill>
                  <a:srgbClr val="C00000"/>
                </a:solidFill>
              </a:rPr>
              <a:t>ed</a:t>
            </a:r>
            <a:endParaRPr lang="en-US" dirty="0">
              <a:solidFill>
                <a:srgbClr val="C00000"/>
              </a:solidFill>
            </a:endParaRPr>
          </a:p>
        </p:txBody>
      </p:sp>
      <p:sp>
        <p:nvSpPr>
          <p:cNvPr id="3" name="Content Placeholder 2"/>
          <p:cNvSpPr>
            <a:spLocks noGrp="1"/>
          </p:cNvSpPr>
          <p:nvPr>
            <p:ph idx="1"/>
          </p:nvPr>
        </p:nvSpPr>
        <p:spPr>
          <a:xfrm>
            <a:off x="457200" y="914400"/>
            <a:ext cx="8229600" cy="5211763"/>
          </a:xfrm>
        </p:spPr>
        <p:txBody>
          <a:bodyPr>
            <a:normAutofit/>
          </a:bodyPr>
          <a:lstStyle/>
          <a:p>
            <a:r>
              <a:rPr lang="en-US" b="1" dirty="0" smtClean="0">
                <a:solidFill>
                  <a:srgbClr val="002060"/>
                </a:solidFill>
              </a:rPr>
              <a:t>the parent and child each prefer different modes of interaction and consequently fail to reinforce one another. For example, the child may resist physical contact (e.g., hugging, embracing, or touching), whereas the parent may prefer highly tactile interactions. If the parent perceives the child's behavior as rejection or annoyance, he or she may begin to experience anger and negative emotions that serve to mediate aggressive behavior.</a:t>
            </a:r>
            <a:endParaRPr lang="en-US" b="1" dirty="0">
              <a:solidFill>
                <a:srgbClr val="00206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TotalTime>
  <Words>2508</Words>
  <Application>Microsoft Office PowerPoint</Application>
  <PresentationFormat>On-screen Show (4:3)</PresentationFormat>
  <Paragraphs>77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Slide 2</vt:lpstr>
      <vt:lpstr>Child Abuse and Developmental Psychopathology</vt:lpstr>
      <vt:lpstr>Cont…ed</vt:lpstr>
      <vt:lpstr>Cont…ed</vt:lpstr>
      <vt:lpstr>Developmental Psychopathology</vt:lpstr>
      <vt:lpstr> cont…ed </vt:lpstr>
      <vt:lpstr>Cont…ed</vt:lpstr>
      <vt:lpstr>Cont…ed</vt:lpstr>
      <vt:lpstr>2. Disturbances in Cognitive and Interpersonal Development</vt:lpstr>
      <vt:lpstr>Cont…ed</vt:lpstr>
      <vt:lpstr>Slide 12</vt:lpstr>
      <vt:lpstr>This should stop and prevent</vt:lpstr>
      <vt:lpstr> Implications for Treatment and Prevention of Child Abuse</vt:lpstr>
      <vt:lpstr>Cont…ed</vt:lpstr>
      <vt:lpstr>2. Treatment Modalities with Abusive Families</vt:lpstr>
      <vt:lpstr>Treatment Modalities with Abusive Families-  1.Positive Child Management Techniques</vt:lpstr>
      <vt:lpstr>Treatment Modalities with Abusive Families- 2.Training in the Reduction of Stress, Anger, and Arousal</vt:lpstr>
      <vt:lpstr>Cont…ed</vt:lpstr>
      <vt:lpstr>Slide 20</vt:lpstr>
      <vt:lpstr>Slide 21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Vishal</dc:creator>
  <cp:lastModifiedBy>Vishal</cp:lastModifiedBy>
  <cp:revision>37</cp:revision>
  <dcterms:created xsi:type="dcterms:W3CDTF">2006-08-16T00:00:00Z</dcterms:created>
  <dcterms:modified xsi:type="dcterms:W3CDTF">2020-04-07T17:56:49Z</dcterms:modified>
</cp:coreProperties>
</file>